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309" r:id="rId73"/>
    <p:sldId id="1289" r:id="rId74"/>
    <p:sldId id="1270" r:id="rId75"/>
    <p:sldId id="1099" r:id="rId76"/>
    <p:sldId id="1105" r:id="rId77"/>
    <p:sldId id="1102" r:id="rId78"/>
    <p:sldId id="1100" r:id="rId79"/>
    <p:sldId id="110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03"/>
    <p:restoredTop sz="74422"/>
  </p:normalViewPr>
  <p:slideViewPr>
    <p:cSldViewPr snapToGrid="0" snapToObjects="1">
      <p:cViewPr varScale="1">
        <p:scale>
          <a:sx n="117" d="100"/>
          <a:sy n="117" d="100"/>
        </p:scale>
        <p:origin x="1352" y="184"/>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VFL settings</a:t>
            </a:r>
            <a:r>
              <a:rPr lang="en-US" altLang="zh-CN" dirty="0">
                <a:solidFill>
                  <a:srgbClr val="0E0E0E"/>
                </a:solidFill>
                <a:effectLst/>
                <a:latin typeface=".SF NS"/>
              </a:rPr>
              <a:t>, which distinguishes between Vanilla VFL and Heterogeneous FTL. </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FTL</a:t>
            </a:r>
            <a:r>
              <a:rPr lang="zh-CN" altLang="en-US" dirty="0">
                <a:solidFill>
                  <a:srgbClr val="0E0E0E"/>
                </a:solidFill>
                <a:effectLst/>
                <a:latin typeface=".SF NS"/>
              </a:rPr>
              <a:t> </a:t>
            </a:r>
            <a:r>
              <a:rPr lang="en-US" altLang="zh-CN" dirty="0">
                <a:solidFill>
                  <a:srgbClr val="0E0E0E"/>
                </a:solidFill>
                <a:effectLst/>
                <a:latin typeface=".SF NS"/>
              </a:rPr>
              <a:t>type</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further</a:t>
            </a:r>
            <a:r>
              <a:rPr lang="zh-CN" altLang="en-US" dirty="0">
                <a:solidFill>
                  <a:srgbClr val="0E0E0E"/>
                </a:solidFill>
                <a:effectLst/>
                <a:latin typeface=".SF NS"/>
              </a:rPr>
              <a:t> </a:t>
            </a:r>
            <a:r>
              <a:rPr lang="en-US" altLang="zh-CN" dirty="0">
                <a:solidFill>
                  <a:srgbClr val="0E0E0E"/>
                </a:solidFill>
                <a:effectLst/>
                <a:latin typeface=".SF NS"/>
              </a:rPr>
              <a:t>broken</a:t>
            </a:r>
            <a:r>
              <a:rPr lang="zh-CN" altLang="en-US" dirty="0">
                <a:solidFill>
                  <a:srgbClr val="0E0E0E"/>
                </a:solidFill>
                <a:effectLst/>
                <a:latin typeface=".SF NS"/>
              </a:rPr>
              <a:t> </a:t>
            </a:r>
            <a:r>
              <a:rPr lang="en-US" altLang="zh-CN" dirty="0">
                <a:solidFill>
                  <a:srgbClr val="0E0E0E"/>
                </a:solidFill>
                <a:effectLst/>
                <a:latin typeface=".SF NS"/>
              </a:rPr>
              <a:t>down</a:t>
            </a:r>
            <a:r>
              <a:rPr lang="zh-CN" altLang="en-US" dirty="0">
                <a:solidFill>
                  <a:srgbClr val="0E0E0E"/>
                </a:solidFill>
                <a:effectLst/>
                <a:latin typeface=".SF NS"/>
              </a:rPr>
              <a:t> </a:t>
            </a:r>
            <a:r>
              <a:rPr lang="en-US" altLang="zh-CN" dirty="0">
                <a:solidFill>
                  <a:srgbClr val="0E0E0E"/>
                </a:solidFill>
                <a:effectLst/>
                <a:latin typeface=".SF NS"/>
              </a:rPr>
              <a:t>into</a:t>
            </a:r>
            <a:r>
              <a:rPr lang="zh-CN" altLang="en-US"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We adopt the MNIE categorization in the following sections to structure the discussion of our proposed approaches.</a:t>
            </a:r>
          </a:p>
          <a:p>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as</a:t>
            </a:r>
            <a:r>
              <a:rPr kumimoji="1" lang="zh-CN" altLang="en-US" dirty="0"/>
              <a:t> </a:t>
            </a:r>
            <a:r>
              <a:rPr kumimoji="1" lang="en-US" altLang="zh-CN" dirty="0"/>
              <a:t>follows.</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endParaRPr kumimoji="1" lang="en-US" altLang="zh-CN" sz="2000" dirty="0"/>
              </a:p>
              <a:p>
                <a:pPr lvl="1"/>
                <a:r>
                  <a:rPr kumimoji="1" lang="en-US" altLang="zh-CN" sz="2000" dirty="0"/>
                  <a:t>the</a:t>
                </a:r>
                <a:r>
                  <a:rPr kumimoji="1" lang="zh-CN" altLang="en-US" sz="2000" dirty="0"/>
                  <a:t> </a:t>
                </a:r>
                <a:r>
                  <a:rPr kumimoji="1" lang="en-US" altLang="zh-CN" sz="2000" dirty="0"/>
                  <a:t>Top model protects label.</a:t>
                </a:r>
              </a:p>
              <a:p>
                <a:pPr lvl="1"/>
                <a:r>
                  <a:rPr kumimoji="1" lang="en-US" altLang="zh-CN" sz="2000" dirty="0"/>
                  <a:t>Bottom models protect features. </a:t>
                </a:r>
              </a:p>
              <a:p>
                <a:pPr lvl="1"/>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endParaRPr kumimoji="1" lang="en-US" altLang="zh-CN" sz="2000" dirty="0"/>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79</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guiding principle</a:t>
            </a:r>
            <a:r>
              <a:rPr lang="en-US" altLang="zh-CN" dirty="0">
                <a:solidFill>
                  <a:srgbClr val="0E0E0E"/>
                </a:solidFill>
                <a:effectLst/>
                <a:latin typeface=".SF NS"/>
              </a:rPr>
              <a:t> of my research</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inspired 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address this, my work focuses on achieving </a:t>
            </a:r>
            <a:r>
              <a:rPr lang="en-US" altLang="zh-CN" b="1" dirty="0">
                <a:solidFill>
                  <a:srgbClr val="0E0E0E"/>
                </a:solidFill>
                <a:effectLst/>
                <a:latin typeface=".SF NS"/>
              </a:rPr>
              <a:t>Minimum-Necessary Information Exposure (MNIE),</a:t>
            </a:r>
            <a:r>
              <a:rPr lang="en-US" altLang="zh-CN" dirty="0">
                <a:solidFill>
                  <a:srgbClr val="0E0E0E"/>
                </a:solidFill>
                <a:effectLst/>
                <a:latin typeface=".SF NS"/>
              </a:rPr>
              <a:t> a principle that ensures we expose only the information strictly required to maintain utility while protecting privacy and 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 serves as the foundation for the methods and solutions I will present in this thesis.</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2025/2/25</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p>
            <a:fld id="{E8A41ABE-4B4A-A44C-B1E4-B43F2FA3ED3C}" type="slidenum">
              <a:rPr lang="en-US" smtClean="0"/>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2025/2/25</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2025/2/25</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2025/2/25</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2025/2/25</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2025/2/25</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2025/2/25</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2025/2/25</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2025/2/25</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2025/2/25</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2025/2/25</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2025/2/25</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41ABE-4B4A-A44C-B1E4-B43F2FA3ED3C}" type="slidenum">
              <a:rPr lang="en-US" smtClean="0"/>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104.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101.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3" Type="http://schemas.openxmlformats.org/officeDocument/2006/relationships/image" Target="../media/image850.png"/><Relationship Id="rId7" Type="http://schemas.openxmlformats.org/officeDocument/2006/relationships/image" Target="../media/image90.png"/><Relationship Id="rId12" Type="http://schemas.openxmlformats.org/officeDocument/2006/relationships/image" Target="../media/image830.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9.tiff"/><Relationship Id="rId11" Type="http://schemas.openxmlformats.org/officeDocument/2006/relationships/image" Target="../media/image91.tiff"/><Relationship Id="rId5" Type="http://schemas.openxmlformats.org/officeDocument/2006/relationships/image" Target="../media/image119.png"/><Relationship Id="rId15" Type="http://schemas.openxmlformats.org/officeDocument/2006/relationships/image" Target="../media/image93.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2.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550.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1.tiff"/><Relationship Id="rId2" Type="http://schemas.openxmlformats.org/officeDocument/2006/relationships/notesSlide" Target="../notesSlides/notesSlide43.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15" Type="http://schemas.openxmlformats.org/officeDocument/2006/relationships/image" Target="../media/image91.tiff"/><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0.png"/><Relationship Id="rId3" Type="http://schemas.openxmlformats.org/officeDocument/2006/relationships/image" Target="../media/image89.tiff"/><Relationship Id="rId7" Type="http://schemas.openxmlformats.org/officeDocument/2006/relationships/image" Target="../media/image1040.png"/><Relationship Id="rId12" Type="http://schemas.openxmlformats.org/officeDocument/2006/relationships/image" Target="../media/image1090.png"/><Relationship Id="rId17" Type="http://schemas.openxmlformats.org/officeDocument/2006/relationships/image" Target="../media/image114.png"/><Relationship Id="rId2" Type="http://schemas.openxmlformats.org/officeDocument/2006/relationships/notesSlide" Target="../notesSlides/notesSlide45.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1.tiff"/><Relationship Id="rId11" Type="http://schemas.openxmlformats.org/officeDocument/2006/relationships/image" Target="../media/image1080.png"/><Relationship Id="rId5" Type="http://schemas.openxmlformats.org/officeDocument/2006/relationships/image" Target="../media/image580.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90.png"/><Relationship Id="rId9" Type="http://schemas.openxmlformats.org/officeDocument/2006/relationships/image" Target="../media/image1060.png"/><Relationship Id="rId14" Type="http://schemas.openxmlformats.org/officeDocument/2006/relationships/image" Target="../media/image111.png"/></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71.png"/><Relationship Id="rId7" Type="http://schemas.openxmlformats.org/officeDocument/2006/relationships/image" Target="../media/image121.png"/><Relationship Id="rId2" Type="http://schemas.openxmlformats.org/officeDocument/2006/relationships/notesSlide" Target="../notesSlides/notesSlide46.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6.png"/><Relationship Id="rId15" Type="http://schemas.openxmlformats.org/officeDocument/2006/relationships/image" Target="../media/image770.png"/><Relationship Id="rId4" Type="http://schemas.openxmlformats.org/officeDocument/2006/relationships/image" Target="../media/image115.png"/><Relationship Id="rId14" Type="http://schemas.openxmlformats.org/officeDocument/2006/relationships/image" Target="../media/image91.tiff"/></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8.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r>
                  <a:rPr kumimoji="1" lang="en-US" altLang="zh-CN" sz="2400" dirty="0"/>
                  <a:t>:</a:t>
                </a:r>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to</a:t>
                </a:r>
                <a:r>
                  <a:rPr kumimoji="1" lang="zh-CN" altLang="en-US" sz="2400" dirty="0"/>
                  <a:t> </a:t>
                </a:r>
                <a:r>
                  <a:rPr kumimoji="1" lang="en-US" altLang="zh-CN" sz="2400" dirty="0"/>
                  <a:t>learn</a:t>
                </a:r>
                <a:r>
                  <a:rPr kumimoji="1" lang="zh-CN" altLang="en-US" sz="240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𝑎𝑐𝑡</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e>
                    </m:d>
                  </m:oMath>
                </a14:m>
                <a:r>
                  <a:rPr kumimoji="1" lang="en-US" altLang="zh-CN" sz="2400" dirty="0"/>
                  <a:t>.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b="0" i="1" smtClean="0">
                        <a:latin typeface="Cambria Math" panose="02040503050406030204" pitchFamily="18" charset="0"/>
                      </a:rPr>
                      <m:t>𝜖</m:t>
                    </m:r>
                  </m:oMath>
                </a14:m>
                <a:r>
                  <a:rPr kumimoji="1" lang="en-US" altLang="zh-CN" sz="2200" dirty="0"/>
                  <a:t>-MIP privacy guarantee</a:t>
                </a:r>
                <a:r>
                  <a:rPr kumimoji="1" lang="en-US" altLang="zh-CN" sz="2200" b="1" dirty="0"/>
                  <a:t>.</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54090" y="6442256"/>
            <a:ext cx="11167796" cy="461665"/>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a:p>
            <a:r>
              <a:rPr kumimoji="1" lang="en-US" altLang="zh-CN" sz="1200" dirty="0"/>
              <a:t>Qiang Yang, Yang Liu, </a:t>
            </a:r>
            <a:r>
              <a:rPr kumimoji="1" lang="en-US" altLang="zh-CN" sz="1200" dirty="0" err="1"/>
              <a:t>Tianjian</a:t>
            </a:r>
            <a:r>
              <a:rPr kumimoji="1" lang="en-US" altLang="zh-CN" sz="1200" dirty="0"/>
              <a:t> Chen, and </a:t>
            </a:r>
            <a:r>
              <a:rPr kumimoji="1" lang="en-US" altLang="zh-CN" sz="1200" dirty="0" err="1"/>
              <a:t>Yongxin</a:t>
            </a:r>
            <a:r>
              <a:rPr kumimoji="1" lang="en-US" altLang="zh-CN" sz="1200" dirty="0"/>
              <a:t> Tong. Federated machine learning: Concept and applications. ACM Trans. </a:t>
            </a:r>
            <a:r>
              <a:rPr kumimoji="1" lang="en-US" altLang="zh-CN" sz="1200" dirty="0" err="1"/>
              <a:t>Intell</a:t>
            </a:r>
            <a:r>
              <a:rPr kumimoji="1" lang="en-US" altLang="zh-CN" sz="1200" dirty="0"/>
              <a:t>. Syst. Technol., 10(2), Jan 2019. </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3126302" y="4538428"/>
            <a:ext cx="5939395" cy="1830162"/>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29468" y="2641627"/>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a:xfrm>
            <a:off x="838200" y="332467"/>
            <a:ext cx="10515600" cy="1325563"/>
          </a:xfrm>
        </p:spPr>
        <p:txBody>
          <a:bodyPr/>
          <a:lstStyle/>
          <a:p>
            <a:r>
              <a:rPr kumimoji="1" lang="en-US" altLang="zh-CN" dirty="0"/>
              <a:t>Proposed</a:t>
            </a:r>
            <a:r>
              <a:rPr kumimoji="1" lang="zh-CN" altLang="en-US" dirty="0"/>
              <a:t> </a:t>
            </a:r>
            <a:r>
              <a:rPr kumimoji="1" lang="en-US" altLang="zh-CN" dirty="0"/>
              <a:t>VFDC</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625617"/>
            <a:ext cx="10515600" cy="12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Left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passive party computes the DP-protected embeddings of real features.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6">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Two parties engage in class-wise secure aggregation.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36660" y="1936981"/>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0F071B13-CDB2-5DF4-A0F4-ACF39C51FCB7}"/>
              </a:ext>
            </a:extLst>
          </p:cNvPr>
          <p:cNvSpPr/>
          <p:nvPr/>
        </p:nvSpPr>
        <p:spPr>
          <a:xfrm>
            <a:off x="2073612" y="2955004"/>
            <a:ext cx="2378645" cy="3537871"/>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886F4E-5B31-EE95-1207-7AECB7D7D447}"/>
              </a:ext>
            </a:extLst>
          </p:cNvPr>
          <p:cNvSpPr/>
          <p:nvPr/>
        </p:nvSpPr>
        <p:spPr>
          <a:xfrm>
            <a:off x="4590977" y="2958076"/>
            <a:ext cx="3315894" cy="1546689"/>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CA8CAC8-FB3B-7D23-90B2-885653FEF6BA}"/>
              </a:ext>
            </a:extLst>
          </p:cNvPr>
          <p:cNvSpPr/>
          <p:nvPr/>
        </p:nvSpPr>
        <p:spPr>
          <a:xfrm>
            <a:off x="5957047" y="4639235"/>
            <a:ext cx="3160059" cy="77993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78579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94052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1477328"/>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endParaRPr lang="en-US" altLang="zh-CN" dirty="0"/>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455061" cy="1484384"/>
            <a:chOff x="3460806" y="3519668"/>
            <a:chExt cx="6455061"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29426" cy="805009"/>
              <a:chOff x="5525148" y="3316536"/>
              <a:chExt cx="1429426"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59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2" name="文本框 31">
                    <a:extLst>
                      <a:ext uri="{FF2B5EF4-FFF2-40B4-BE49-F238E27FC236}">
                        <a16:creationId xmlns:a16="http://schemas.microsoft.com/office/drawing/2014/main" id="{20E5BC67-FA18-E54E-953B-EAF5FFC79EBA}"/>
                      </a:ext>
                    </a:extLst>
                  </p:cNvPr>
                  <p:cNvSpPr txBox="1">
                    <a:spLocks noRot="1" noChangeAspect="1" noMove="1" noResize="1" noEditPoints="1" noAdjustHandles="1" noChangeArrowheads="1" noChangeShapeType="1" noTextEdit="1"/>
                  </p:cNvSpPr>
                  <p:nvPr/>
                </p:nvSpPr>
                <p:spPr>
                  <a:xfrm>
                    <a:off x="6364028" y="3505744"/>
                    <a:ext cx="590546" cy="369332"/>
                  </a:xfrm>
                  <a:prstGeom prst="rect">
                    <a:avLst/>
                  </a:prstGeom>
                  <a:blipFill>
                    <a:blip r:embed="rId5"/>
                    <a:stretch>
                      <a:fillRect b="-13333"/>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mc:AlternateContent xmlns:mc="http://schemas.openxmlformats.org/markup-compatibility/2006" xmlns:a14="http://schemas.microsoft.com/office/drawing/2010/main">
        <mc:Choice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7317"/>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𝑌</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7143"/>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𝑌</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7143"/>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499000" cy="369332"/>
              </a:xfrm>
              <a:prstGeom prst="rect">
                <a:avLst/>
              </a:prstGeom>
              <a:blipFill>
                <a:blip r:embed="rId16"/>
                <a:stretch>
                  <a:fillRect l="-3361"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541769" cy="369332"/>
              </a:xfrm>
              <a:prstGeom prst="rect">
                <a:avLst/>
              </a:prstGeom>
              <a:blipFill>
                <a:blip r:embed="rId17"/>
                <a:stretch>
                  <a:fillRect l="-3279" t="-6667" b="-26667"/>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4"/>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a:solidFill>
                                    <a:sysClr val="windowText" lastClr="000000"/>
                                  </a:solidFill>
                                  <a:latin typeface="Cambria Math" panose="02040503050406030204" pitchFamily="18" charset="0"/>
                                </a:rPr>
                              </m:ctrlPr>
                            </m:accPr>
                            <m:e>
                              <m:sSub>
                                <m:sSubPr>
                                  <m:ctrlPr>
                                    <a:rPr kumimoji="1" lang="en-US" altLang="zh-CN" b="1" i="1">
                                      <a:solidFill>
                                        <a:sysClr val="windowText" lastClr="000000"/>
                                      </a:solidFill>
                                      <a:latin typeface="Cambria Math" panose="02040503050406030204" pitchFamily="18" charset="0"/>
                                    </a:rPr>
                                  </m:ctrlPr>
                                </m:sSubPr>
                                <m:e>
                                  <m:r>
                                    <a:rPr kumimoji="1" lang="en-US" altLang="zh-CN" b="1" i="1">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oMath>
                      </m:oMathPara>
                    </a14:m>
                    <a:endParaRPr kumimoji="1" lang="zh-CN" altLang="en-US" sz="3200" b="1" dirty="0">
                      <a:solidFill>
                        <a:sysClr val="windowText" lastClr="000000"/>
                      </a:solidFill>
                    </a:endParaRPr>
                  </a:p>
                </p:txBody>
              </p:sp>
            </mc:Choice>
            <mc:Fallback xmlns="">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6" y="3190127"/>
                <a:ext cx="1662605" cy="1349326"/>
                <a:chOff x="7557242" y="3590133"/>
                <a:chExt cx="1765872"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46331" cy="805009"/>
                  <a:chOff x="5525148" y="3316536"/>
                  <a:chExt cx="1546331"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07451"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0" name="文本框 19">
                        <a:extLst>
                          <a:ext uri="{FF2B5EF4-FFF2-40B4-BE49-F238E27FC236}">
                            <a16:creationId xmlns:a16="http://schemas.microsoft.com/office/drawing/2014/main" id="{C65D91C0-B531-F044-A221-758F0C0E1C63}"/>
                          </a:ext>
                        </a:extLst>
                      </p:cNvPr>
                      <p:cNvSpPr txBox="1">
                        <a:spLocks noRot="1" noChangeAspect="1" noMove="1" noResize="1" noEditPoints="1" noAdjustHandles="1" noChangeArrowheads="1" noChangeShapeType="1" noTextEdit="1"/>
                      </p:cNvSpPr>
                      <p:nvPr/>
                    </p:nvSpPr>
                    <p:spPr>
                      <a:xfrm>
                        <a:off x="6364028" y="3505744"/>
                        <a:ext cx="707451" cy="370230"/>
                      </a:xfrm>
                      <a:prstGeom prst="rect">
                        <a:avLst/>
                      </a:prstGeom>
                      <a:blipFill>
                        <a:blip r:embed="rId13"/>
                        <a:stretch>
                          <a:fillRect b="-9677"/>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4"/>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22021" cy="798114"/>
                <a:chOff x="3989262" y="5753301"/>
                <a:chExt cx="1422021"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59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3" name="文本框 22">
                      <a:extLst>
                        <a:ext uri="{FF2B5EF4-FFF2-40B4-BE49-F238E27FC236}">
                          <a16:creationId xmlns:a16="http://schemas.microsoft.com/office/drawing/2014/main" id="{7994990E-1321-4B42-8F1F-AA40DF78A866}"/>
                        </a:ext>
                      </a:extLst>
                    </p:cNvPr>
                    <p:cNvSpPr txBox="1">
                      <a:spLocks noRot="1" noChangeAspect="1" noMove="1" noResize="1" noEditPoints="1" noAdjustHandles="1" noChangeArrowheads="1" noChangeShapeType="1" noTextEdit="1"/>
                    </p:cNvSpPr>
                    <p:nvPr/>
                  </p:nvSpPr>
                  <p:spPr>
                    <a:xfrm>
                      <a:off x="4820737" y="5942509"/>
                      <a:ext cx="590546" cy="369332"/>
                    </a:xfrm>
                    <a:prstGeom prst="rect">
                      <a:avLst/>
                    </a:prstGeom>
                    <a:blipFill>
                      <a:blip r:embed="rId15"/>
                      <a:stretch>
                        <a:fillRect b="-13793"/>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4"/>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mc:Choice xmlns:a14="http://schemas.microsoft.com/office/drawing/2010/main"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2834161" y="3075645"/>
            <a:ext cx="4588615" cy="2014599"/>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Guiding Principle</a:t>
            </a:r>
            <a:r>
              <a:rPr lang="zh-CN" altLang="en-US" dirty="0"/>
              <a:t> </a:t>
            </a:r>
            <a:r>
              <a:rPr lang="en-US" altLang="zh-CN" dirty="0"/>
              <a:t>in</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954F-4155-2872-7008-FB14BBA1A7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1C0B52-915D-FAF9-D62A-3CC4D3007B1A}"/>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77578418-04A6-F2A6-F1A3-F32D7BED3E98}"/>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DFB11451-4E9F-ED68-41F2-56E3755169B6}"/>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9D6AD75A-01DA-CAD9-ECA6-324FBAC7C55B}"/>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62608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73</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115419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664759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76</a:t>
            </a:fld>
            <a:endParaRPr lang="en-US"/>
          </a:p>
        </p:txBody>
      </p:sp>
    </p:spTree>
    <p:extLst>
      <p:ext uri="{BB962C8B-B14F-4D97-AF65-F5344CB8AC3E}">
        <p14:creationId xmlns:p14="http://schemas.microsoft.com/office/powerpoint/2010/main" val="202417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79</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353403</TotalTime>
  <Words>8523</Words>
  <Application>Microsoft Macintosh PowerPoint</Application>
  <PresentationFormat>宽屏</PresentationFormat>
  <Paragraphs>971</Paragraphs>
  <Slides>79</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Guiding Principle in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VFDC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 of VFDC</vt:lpstr>
      <vt:lpstr>Preliminary of VFDC</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1172</cp:revision>
  <dcterms:created xsi:type="dcterms:W3CDTF">2020-10-28T01:44:07Z</dcterms:created>
  <dcterms:modified xsi:type="dcterms:W3CDTF">2025-02-27T04:19:20Z</dcterms:modified>
</cp:coreProperties>
</file>